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89" r:id="rId3"/>
    <p:sldId id="302" r:id="rId4"/>
    <p:sldId id="301" r:id="rId5"/>
    <p:sldId id="319" r:id="rId6"/>
    <p:sldId id="271" r:id="rId7"/>
    <p:sldId id="290" r:id="rId8"/>
    <p:sldId id="267" r:id="rId9"/>
    <p:sldId id="303" r:id="rId10"/>
    <p:sldId id="288" r:id="rId11"/>
    <p:sldId id="305" r:id="rId12"/>
    <p:sldId id="304" r:id="rId13"/>
    <p:sldId id="320" r:id="rId14"/>
    <p:sldId id="306" r:id="rId15"/>
    <p:sldId id="307" r:id="rId16"/>
    <p:sldId id="308" r:id="rId17"/>
    <p:sldId id="309" r:id="rId18"/>
    <p:sldId id="310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70" autoAdjust="0"/>
    <p:restoredTop sz="94662"/>
  </p:normalViewPr>
  <p:slideViewPr>
    <p:cSldViewPr snapToGrid="0" snapToObjects="1">
      <p:cViewPr varScale="1">
        <p:scale>
          <a:sx n="82" d="100"/>
          <a:sy n="82" d="100"/>
        </p:scale>
        <p:origin x="18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A71C3-9477-4467-8E7A-259FDC8206B7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D4400-2F6A-456A-8F43-06FA46CC1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2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30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6E6CF-EC39-D74C-ACBE-12EFB9EAB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23E788-ECA7-4D4C-9F1A-BCAB4CB098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227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22C49-B458-FC45-94A3-C8F10E399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575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2DF2F-0401-6745-B795-A47BBD5E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9EEC-9422-734E-AD80-5B24D896C4C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A5871-E51B-184B-92F1-9CE4F5B5F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EBF40-8C66-6440-B812-9C6C1BD6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B721-6214-724A-A971-C2D1BB87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4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188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EA55-2BA8-4D65-A20A-D9C2495A3EA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D92A-163D-490D-A0BD-6EBDE0F357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045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85B94-9FFA-CD47-B377-2306530D4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16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D6DEE-5D93-474D-A023-E9B56E9F4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127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B5AA1-49E8-7447-BE23-62A00208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9EEC-9422-734E-AD80-5B24D896C4C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452A6-8CB8-E342-BFFA-920C8A37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E14E8-855A-EA41-A036-8AA11FA0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B721-6214-724A-A971-C2D1BB87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4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4E19-1CB3-F047-876C-358A4CA0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18D3D-E976-444B-9DA7-1F6DD22F6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0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1A7A3-B60E-DA48-B3AE-DE61E66D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9EEC-9422-734E-AD80-5B24D896C4C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57897-512D-D446-8D17-59E97677B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7CC67-AA53-A84B-A83E-66B3A51F4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B721-6214-724A-A971-C2D1BB87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9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36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D8459-5888-8841-9A64-D29C6E918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7F017-A086-FA40-A279-A586F16BA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559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7ED42-30E9-0543-9265-2F9D6C3A5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9EEC-9422-734E-AD80-5B24D896C4C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630E8-3255-9B49-A4CA-154A75CEF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759C0-76EE-1049-9039-EE24E3135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B721-6214-724A-A971-C2D1BB87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7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E866-0B8F-9A49-9163-D648927D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AA44C-B5CE-A043-BDDF-D2ABC0096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0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77F89-0FB7-4046-9A6E-738B3F1E5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40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41F77-C7C7-8842-AE40-A18C260D0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9EEC-9422-734E-AD80-5B24D896C4C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7E83B-F672-6F44-B286-1762467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FCA40-CDC6-D044-BCDE-10DF5089E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B721-6214-724A-A971-C2D1BB87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6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778FB-4C4A-9041-B810-30C741AE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89F93-2416-444E-9C87-0BE7FB124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B2291-E42E-F24B-BF5B-713EF09DA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671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A830A-9CB6-D241-8B97-CA06A67DA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D6DF6F-3DAA-0445-9893-2D610FDDB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671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B20869-947F-0B43-9057-DB9184CBA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9EEC-9422-734E-AD80-5B24D896C4C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B8255-3667-F14C-891B-A47464A7C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047335-9A2C-214D-AB75-AE798216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B721-6214-724A-A971-C2D1BB87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8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12B8F-4ABA-9849-A567-2FBD7156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423EA7-07C7-8C4F-AE71-C3AED410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9EEC-9422-734E-AD80-5B24D896C4C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D2D88B-869A-9B48-8544-942FD9C3D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367EE-6394-854E-B3CD-30522631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B721-6214-724A-A971-C2D1BB87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F569-67FC-304F-A88E-243CF9DAD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5F462-87C0-E949-B660-40EA574A0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241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A9174-85F0-1346-821F-D0D669929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171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1582E-88E9-614B-942F-68C5C6DC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9EEC-9422-734E-AD80-5B24D896C4C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0E945-0293-D948-BA81-BC757919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144D9-03A2-EE44-B4C4-B80F1C5C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B721-6214-724A-A971-C2D1BB87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3D041-E13C-E94A-AA43-3D7507AC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CB164-43CC-3C47-A163-9F8827A13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A9914-E1F3-B949-9866-4C52779EE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99EEC-9422-734E-AD80-5B24D896C4CA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FB9C9-E800-D04A-9ECF-F3036AFB9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D5E77-D4D9-C441-AB9C-9BF03E44C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1B721-6214-724A-A971-C2D1BB87E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9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9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09B6-6992-0D48-BE6C-D40B06034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4384"/>
            <a:ext cx="9144000" cy="2387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Georgia Pro Black" panose="020B0604020202020204" pitchFamily="18" charset="0"/>
              </a:rPr>
              <a:t>Civic Engagement in the Wake of 2020</a:t>
            </a:r>
            <a:br>
              <a:rPr lang="en-US" sz="4000" dirty="0">
                <a:latin typeface="Georgia Pro Black" panose="020B0604020202020204" pitchFamily="18" charset="0"/>
              </a:rPr>
            </a:br>
            <a:r>
              <a:rPr lang="en-US" sz="3200" i="1" dirty="0">
                <a:latin typeface="Georgia Pro Black" panose="020B0604020202020204" pitchFamily="18" charset="0"/>
              </a:rPr>
              <a:t>Democracy Days</a:t>
            </a:r>
            <a:br>
              <a:rPr lang="en-US" sz="2800" dirty="0">
                <a:latin typeface="Georgia Pro Black" panose="020B0604020202020204" pitchFamily="18" charset="0"/>
              </a:rPr>
            </a:br>
            <a:r>
              <a:rPr lang="en-US" sz="2400" dirty="0">
                <a:latin typeface="Georgia Pro Black" panose="020B0604020202020204" pitchFamily="18" charset="0"/>
              </a:rPr>
              <a:t>September 16, 2020</a:t>
            </a:r>
            <a:endParaRPr lang="en-US" sz="4400" dirty="0">
              <a:latin typeface="Georgia Pro Black" panose="020B060402020202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3124E6-D471-9D47-884F-1808D33AC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09275"/>
            <a:ext cx="9144000" cy="397102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Lindsay Brand</a:t>
            </a:r>
          </a:p>
          <a:p>
            <a:r>
              <a:rPr lang="en-US" sz="1800" dirty="0">
                <a:latin typeface="Georgia" panose="02040502050405020303" pitchFamily="18" charset="0"/>
              </a:rPr>
              <a:t>Assistant Professor of English</a:t>
            </a:r>
          </a:p>
          <a:p>
            <a:endParaRPr lang="en-US" sz="1800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Bryonie Carter</a:t>
            </a:r>
          </a:p>
          <a:p>
            <a:r>
              <a:rPr lang="en-US" sz="1800" dirty="0">
                <a:latin typeface="Georgia" panose="02040502050405020303" pitchFamily="18" charset="0"/>
              </a:rPr>
              <a:t>Associate Professor of English/Chair, Service-Learning &amp; Civic Engagement Program</a:t>
            </a:r>
          </a:p>
          <a:p>
            <a:endParaRPr lang="en-US" sz="1800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Grace Moser</a:t>
            </a:r>
          </a:p>
          <a:p>
            <a:r>
              <a:rPr lang="en-US" sz="1800" dirty="0">
                <a:latin typeface="Georgia" panose="02040502050405020303" pitchFamily="18" charset="0"/>
              </a:rPr>
              <a:t>Associate Professor of History</a:t>
            </a:r>
          </a:p>
          <a:p>
            <a:endParaRPr lang="en-US" sz="1800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Audra Notgrass</a:t>
            </a:r>
          </a:p>
          <a:p>
            <a:r>
              <a:rPr lang="en-US" sz="1800" dirty="0">
                <a:latin typeface="Georgia" panose="02040502050405020303" pitchFamily="18" charset="0"/>
              </a:rPr>
              <a:t>SCC Student and Community Activist</a:t>
            </a:r>
          </a:p>
          <a:p>
            <a:endParaRPr lang="en-US" sz="1800" dirty="0">
              <a:latin typeface="Georgia Pro Black" panose="020B0604020202020204" pitchFamily="18" charset="0"/>
            </a:endParaRPr>
          </a:p>
          <a:p>
            <a:endParaRPr lang="en-US" sz="1800" dirty="0">
              <a:latin typeface="Georgia Pro Black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00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35E4B-B575-4492-B62C-E081DF990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27" y="122237"/>
            <a:ext cx="10515600" cy="1325563"/>
          </a:xfrm>
        </p:spPr>
        <p:txBody>
          <a:bodyPr>
            <a:normAutofit/>
          </a:bodyPr>
          <a:lstStyle/>
          <a:p>
            <a:r>
              <a:rPr lang="en-US" u="sng" dirty="0">
                <a:latin typeface="Georgia Pro Black" panose="02040A02050405020203" pitchFamily="18" charset="0"/>
              </a:rPr>
              <a:t>Outcomes of Service-Learning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66305-461A-44D8-8423-FB86B724E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27" y="1447800"/>
            <a:ext cx="11599350" cy="570598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Georgia Pro" panose="02040502050405020303" pitchFamily="18" charset="0"/>
              </a:rPr>
              <a:t>Through reflection exercises, students are required to link their projects directly to coursework.</a:t>
            </a:r>
          </a:p>
          <a:p>
            <a:r>
              <a:rPr lang="en-US" sz="3600" dirty="0">
                <a:latin typeface="Georgia Pro" panose="02040502050405020303" pitchFamily="18" charset="0"/>
              </a:rPr>
              <a:t>Students apply course material to the “real world” and vice-versa.</a:t>
            </a:r>
          </a:p>
          <a:p>
            <a:r>
              <a:rPr lang="en-US" sz="3600" dirty="0">
                <a:latin typeface="Georgia Pro" panose="02040502050405020303" pitchFamily="18" charset="0"/>
              </a:rPr>
              <a:t>Students often continue their community engagement work long after the semester has ended.</a:t>
            </a:r>
          </a:p>
          <a:p>
            <a:r>
              <a:rPr lang="en-US" sz="3600" dirty="0">
                <a:latin typeface="Georgia Pro" panose="02040502050405020303" pitchFamily="18" charset="0"/>
              </a:rPr>
              <a:t>Participating in service-learning and civic engagement helps with future academic, personal, and professional goals.</a:t>
            </a:r>
          </a:p>
          <a:p>
            <a:r>
              <a:rPr lang="en-US" sz="3600" dirty="0">
                <a:latin typeface="Georgia Pro" panose="02040502050405020303" pitchFamily="18" charset="0"/>
              </a:rPr>
              <a:t>Once a person participates in civic and community engagement, it is difficult to turn a blind eye to injustice and inequity.</a:t>
            </a:r>
          </a:p>
          <a:p>
            <a:pPr marL="82296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9722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D85A-FDAA-46D7-BBDB-0A6AB660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88" y="34290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Question 1:</a:t>
            </a:r>
            <a:br>
              <a:rPr lang="en-US" sz="36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36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Please introduce yourselves. Why is this work important to you, and why is it important to continue this work, despite the restrictions we face due to the pandemic? 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73399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7B90C-225F-4CAC-AB81-BF3ABE0F2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85" y="209009"/>
            <a:ext cx="11030415" cy="1325563"/>
          </a:xfrm>
        </p:spPr>
        <p:txBody>
          <a:bodyPr>
            <a:normAutofit/>
          </a:bodyPr>
          <a:lstStyle/>
          <a:p>
            <a:r>
              <a:rPr lang="en-US" u="sng" dirty="0">
                <a:latin typeface="Georgia Pro Black" panose="02040A02050405020203" pitchFamily="18" charset="0"/>
              </a:rPr>
              <a:t>What projects are classes pursuing?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D445F-F8B6-4106-809D-C46C346BC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09" y="1717288"/>
            <a:ext cx="11954107" cy="4917687"/>
          </a:xfrm>
        </p:spPr>
        <p:txBody>
          <a:bodyPr>
            <a:normAutofit fontScale="85000" lnSpcReduction="20000"/>
          </a:bodyPr>
          <a:lstStyle/>
          <a:p>
            <a:r>
              <a:rPr lang="en-US" sz="3600" u="sng" dirty="0">
                <a:latin typeface="Georgia Pro" panose="02040502050405020303" pitchFamily="18" charset="0"/>
              </a:rPr>
              <a:t>Chamber Choir (MUS 115/116/117/118 - B. Thorn): </a:t>
            </a:r>
            <a:r>
              <a:rPr lang="en-US" sz="3600" dirty="0">
                <a:latin typeface="Georgia Pro" panose="02040502050405020303" pitchFamily="18" charset="0"/>
              </a:rPr>
              <a:t>Virtual concert recorded for the St. Charles Library “Live @ the Library” virtual event.</a:t>
            </a:r>
          </a:p>
          <a:p>
            <a:r>
              <a:rPr lang="en-US" sz="3600" u="sng" dirty="0">
                <a:latin typeface="Georgia Pro" panose="02040502050405020303" pitchFamily="18" charset="0"/>
              </a:rPr>
              <a:t>College Composition II (ENG 102 - E. Cooper):</a:t>
            </a:r>
            <a:r>
              <a:rPr lang="en-US" sz="3600" i="1" dirty="0">
                <a:latin typeface="Georgia Pro" panose="02040502050405020303" pitchFamily="18" charset="0"/>
              </a:rPr>
              <a:t> </a:t>
            </a:r>
            <a:r>
              <a:rPr lang="en-US" sz="3600" dirty="0">
                <a:latin typeface="Georgia Pro" panose="02040502050405020303" pitchFamily="18" charset="0"/>
              </a:rPr>
              <a:t>Students choose from an array of writing, transcribing, and literature-based online volunteer projects to complete.</a:t>
            </a:r>
            <a:endParaRPr lang="en-US" sz="3600" i="1" dirty="0">
              <a:latin typeface="Georgia Pro" panose="02040502050405020303" pitchFamily="18" charset="0"/>
            </a:endParaRPr>
          </a:p>
          <a:p>
            <a:r>
              <a:rPr lang="en-US" sz="3600" u="sng" dirty="0">
                <a:latin typeface="Georgia Pro" panose="02040502050405020303" pitchFamily="18" charset="0"/>
              </a:rPr>
              <a:t>English for Non-Native Speakers (ESL 100 – D. Huffman and K. Brown)</a:t>
            </a:r>
            <a:r>
              <a:rPr lang="en-US" sz="3600" dirty="0">
                <a:latin typeface="Georgia Pro" panose="02040502050405020303" pitchFamily="18" charset="0"/>
              </a:rPr>
              <a:t>: Conversation and cultural exchange activities with other classes.</a:t>
            </a:r>
          </a:p>
          <a:p>
            <a:r>
              <a:rPr lang="en-US" sz="3600" u="sng" dirty="0">
                <a:latin typeface="Georgia Pro" panose="02040502050405020303" pitchFamily="18" charset="0"/>
              </a:rPr>
              <a:t>African-American History (HIS 104-G. Moser)</a:t>
            </a:r>
          </a:p>
          <a:p>
            <a:r>
              <a:rPr lang="en-US" sz="3600" u="sng" dirty="0">
                <a:latin typeface="Georgia Pro" panose="02040502050405020303" pitchFamily="18" charset="0"/>
              </a:rPr>
              <a:t>College Composition I (ENG 101-L. Brand)</a:t>
            </a:r>
          </a:p>
          <a:p>
            <a:r>
              <a:rPr lang="en-US" sz="3600" u="sng" dirty="0">
                <a:latin typeface="Georgia Pro" panose="02040502050405020303" pitchFamily="18" charset="0"/>
              </a:rPr>
              <a:t>Gender Issues in Literature (LIT 280-B. Carter)</a:t>
            </a:r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24212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BEB336-E6E7-4DEC-B1BC-E9166688B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0"/>
            <a:ext cx="11315700" cy="684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13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D85A-FDAA-46D7-BBDB-0A6AB660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936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Question 2:</a:t>
            </a:r>
            <a:br>
              <a:rPr lang="en-US" sz="36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32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What are some examples of civic engagement and activism that can be done safely in a remote, low-to-no-contact and/or virtual context, whether as part of a class or outside of class?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281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D85A-FDAA-46D7-BBDB-0A6AB660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936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Question 3:</a:t>
            </a:r>
            <a:br>
              <a:rPr lang="en-US" sz="36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32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How can we connect efforts within our own communities with larger (regional, national, and international) issues and current events? Why is this important?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8760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D85A-FDAA-46D7-BBDB-0A6AB660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583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Question 4:</a:t>
            </a:r>
            <a:br>
              <a:rPr lang="en-US" sz="36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32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How can we best “take the learning with us” once we leave the classroom and/or complete a particular project?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6724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D85A-FDAA-46D7-BBDB-0A6AB660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214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Question 5:</a:t>
            </a:r>
            <a:br>
              <a:rPr lang="en-US" sz="36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en-US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What advice, encouragement, </a:t>
            </a:r>
            <a:r>
              <a:rPr lang="en-US" sz="28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etc</a:t>
            </a:r>
            <a:r>
              <a:rPr lang="en-US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, do you have for students and faculty interested in undertaking service-learning and civic engagement in their classes, but are unsure of how to approach it in this climate?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96230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D85A-FDAA-46D7-BBDB-0A6AB660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070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Any questions?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690980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F7ED8-683F-4A48-B9A8-9B41492DE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7958"/>
            <a:ext cx="9144000" cy="2387600"/>
          </a:xfrm>
        </p:spPr>
        <p:txBody>
          <a:bodyPr/>
          <a:lstStyle/>
          <a:p>
            <a:r>
              <a:rPr lang="en-US" dirty="0">
                <a:latin typeface="Georgia Pro Black" panose="02040A02050405020203" pitchFamily="18" charset="0"/>
              </a:rPr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960C0-C73F-4D54-B492-EC9D457F0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9025"/>
            <a:ext cx="9144000" cy="2565225"/>
          </a:xfrm>
        </p:spPr>
        <p:txBody>
          <a:bodyPr>
            <a:normAutofit/>
          </a:bodyPr>
          <a:lstStyle/>
          <a:p>
            <a:r>
              <a:rPr lang="en-US" dirty="0"/>
              <a:t>Lindsay Brand: lbrand@stchas.edu</a:t>
            </a:r>
          </a:p>
          <a:p>
            <a:r>
              <a:rPr lang="en-US" dirty="0"/>
              <a:t>Bryonie Carter: bcarter@stchas.edu and http://stchas.edu/servicelearning</a:t>
            </a:r>
          </a:p>
          <a:p>
            <a:r>
              <a:rPr lang="en-US" dirty="0"/>
              <a:t>Grace Moser: gmoser@stchas.edu</a:t>
            </a:r>
          </a:p>
          <a:p>
            <a:r>
              <a:rPr lang="en-US" dirty="0"/>
              <a:t>Audra Notgrass: an204725@my.stchas.edu and http://audranotgrass.com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EC075-6B0F-4CBB-906B-17C4105AB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545" y="461091"/>
            <a:ext cx="6428910" cy="182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1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2B115-DA56-47E1-AEFD-61BF9C80BAA9}"/>
              </a:ext>
            </a:extLst>
          </p:cNvPr>
          <p:cNvSpPr txBox="1"/>
          <p:nvPr/>
        </p:nvSpPr>
        <p:spPr>
          <a:xfrm>
            <a:off x="89211" y="0"/>
            <a:ext cx="98780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u="sng" dirty="0">
                <a:latin typeface="Georgia Pro Black" panose="02040A02050405020203" pitchFamily="18" charset="0"/>
              </a:rPr>
              <a:t>Today, we will discuss: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CF98BA-333A-42B0-894C-5DDB3C997535}"/>
              </a:ext>
            </a:extLst>
          </p:cNvPr>
          <p:cNvSpPr txBox="1"/>
          <p:nvPr/>
        </p:nvSpPr>
        <p:spPr>
          <a:xfrm>
            <a:off x="345688" y="1015663"/>
            <a:ext cx="106271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Georgia Pro" panose="02040502050405020303" pitchFamily="18" charset="0"/>
              </a:rPr>
              <a:t>What are service-learning and civic engagement?</a:t>
            </a:r>
          </a:p>
          <a:p>
            <a:endParaRPr lang="en-US" sz="2800" dirty="0">
              <a:latin typeface="Georgia Pro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Georgia Pro" panose="02040502050405020303" pitchFamily="18" charset="0"/>
              </a:rPr>
              <a:t>An overview of SCC and the Service-Learning &amp; Civic Engagement Program and how our programming has shifted in response to the pandemic</a:t>
            </a:r>
          </a:p>
          <a:p>
            <a:endParaRPr lang="en-US" sz="2800" dirty="0">
              <a:latin typeface="Georgia Pro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Georgia Pro" panose="02040502050405020303" pitchFamily="18" charset="0"/>
              </a:rPr>
              <a:t>Panelists’ experiences with activism and civic engagement in-person and in a remote/virtual context.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Georgia Pro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Georgia Pro" panose="02040502050405020303" pitchFamily="18" charset="0"/>
              </a:rPr>
              <a:t>Why this work matters.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Georgia Pro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Georgia Pro" panose="02040502050405020303" pitchFamily="18" charset="0"/>
              </a:rPr>
              <a:t>How you can get involved with your community inside and outside of the classroom, virtually and remotely.</a:t>
            </a:r>
          </a:p>
        </p:txBody>
      </p:sp>
    </p:spTree>
    <p:extLst>
      <p:ext uri="{BB962C8B-B14F-4D97-AF65-F5344CB8AC3E}">
        <p14:creationId xmlns:p14="http://schemas.microsoft.com/office/powerpoint/2010/main" val="262496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4A483-A480-4D67-A81E-E25D1C7EC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70" y="1621425"/>
            <a:ext cx="7999315" cy="361515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Georgia Pro Black" panose="02040A02050405020203" pitchFamily="18" charset="0"/>
              </a:rPr>
              <a:t>“Civic engagement means working to make a difference in the civic life of our communities and developing the combination of knowledge, skills, values and motivation to make that difference. It means promoting the quality of life in a community, through both political and non-political processes.”</a:t>
            </a:r>
            <a:br>
              <a:rPr lang="en-US" sz="3600" dirty="0">
                <a:latin typeface="Georgia Pro Black" panose="02040A02050405020203" pitchFamily="18" charset="0"/>
              </a:rPr>
            </a:br>
            <a:endParaRPr lang="en-US" sz="3600" dirty="0">
              <a:latin typeface="Georgia Pro Black" panose="02040A020504050202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594E7-2DA6-455F-AFAA-4E1F516F3BA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760164" y="6291550"/>
            <a:ext cx="11710930" cy="6945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Georgia Pro" panose="02040502050405020303" pitchFamily="18" charset="0"/>
              </a:rPr>
              <a:t>Thomas </a:t>
            </a:r>
            <a:r>
              <a:rPr lang="en-US" sz="2800" dirty="0" err="1">
                <a:latin typeface="Georgia Pro" panose="02040502050405020303" pitchFamily="18" charset="0"/>
              </a:rPr>
              <a:t>Elrich</a:t>
            </a:r>
            <a:r>
              <a:rPr lang="en-US" sz="2800" dirty="0">
                <a:latin typeface="Georgia Pro" panose="02040502050405020303" pitchFamily="18" charset="0"/>
              </a:rPr>
              <a:t>, </a:t>
            </a:r>
            <a:r>
              <a:rPr lang="en-US" sz="2800" i="1" dirty="0">
                <a:latin typeface="Georgia Pro" panose="02040502050405020303" pitchFamily="18" charset="0"/>
              </a:rPr>
              <a:t>Civic Responsibility and Higher Education</a:t>
            </a:r>
            <a:endParaRPr lang="en-US" sz="2800" dirty="0"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8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2B115-DA56-47E1-AEFD-61BF9C80BAA9}"/>
              </a:ext>
            </a:extLst>
          </p:cNvPr>
          <p:cNvSpPr txBox="1"/>
          <p:nvPr/>
        </p:nvSpPr>
        <p:spPr>
          <a:xfrm>
            <a:off x="89211" y="0"/>
            <a:ext cx="102451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>
                <a:latin typeface="Georgia Pro Black" panose="02040A02050405020203" pitchFamily="18" charset="0"/>
              </a:rPr>
              <a:t>What are Civic Engagement and </a:t>
            </a:r>
          </a:p>
          <a:p>
            <a:r>
              <a:rPr lang="en-US" sz="4400" u="sng" dirty="0">
                <a:latin typeface="Georgia Pro Black" panose="02040A02050405020203" pitchFamily="18" charset="0"/>
              </a:rPr>
              <a:t>Service-Learning?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0B1FDA-A470-463C-8EA5-9CB2DE4A111C}"/>
              </a:ext>
            </a:extLst>
          </p:cNvPr>
          <p:cNvSpPr txBox="1">
            <a:spLocks/>
          </p:cNvSpPr>
          <p:nvPr/>
        </p:nvSpPr>
        <p:spPr>
          <a:xfrm>
            <a:off x="89211" y="1691640"/>
            <a:ext cx="11631168" cy="37033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eorgia Pro" panose="02040502050405020303" pitchFamily="18" charset="0"/>
              </a:rPr>
              <a:t>While civic engagement acts as an umbrella term for community and civic activism in and out of the classroom, service-learning is a pedagogical strategy that incorporates community engagement initiatives with coursework.</a:t>
            </a:r>
          </a:p>
          <a:p>
            <a:endParaRPr lang="en-US" dirty="0">
              <a:latin typeface="Georgia Pro" panose="02040502050405020303" pitchFamily="18" charset="0"/>
            </a:endParaRPr>
          </a:p>
          <a:p>
            <a:r>
              <a:rPr lang="en-US" dirty="0">
                <a:latin typeface="Georgia Pro" panose="02040502050405020303" pitchFamily="18" charset="0"/>
              </a:rPr>
              <a:t>Students complete projects that complement the course objectives </a:t>
            </a:r>
            <a:r>
              <a:rPr lang="en-US" i="1" dirty="0">
                <a:latin typeface="Georgia Pro" panose="02040502050405020303" pitchFamily="18" charset="0"/>
              </a:rPr>
              <a:t>and</a:t>
            </a:r>
            <a:r>
              <a:rPr lang="en-US" dirty="0">
                <a:latin typeface="Georgia Pro" panose="02040502050405020303" pitchFamily="18" charset="0"/>
              </a:rPr>
              <a:t> serve the community.</a:t>
            </a:r>
          </a:p>
          <a:p>
            <a:endParaRPr lang="en-US" dirty="0">
              <a:latin typeface="Georgia Pro" panose="02040502050405020303" pitchFamily="18" charset="0"/>
            </a:endParaRPr>
          </a:p>
          <a:p>
            <a:r>
              <a:rPr lang="en-US" dirty="0">
                <a:latin typeface="Georgia Pro" panose="02040502050405020303" pitchFamily="18" charset="0"/>
              </a:rPr>
              <a:t>Service-learning projects can be volunteer-based (traditional community service), but do not have to be.</a:t>
            </a:r>
          </a:p>
          <a:p>
            <a:pPr marL="457200" lvl="1" indent="0">
              <a:buNone/>
            </a:pPr>
            <a:r>
              <a:rPr lang="en-US" sz="2800" dirty="0">
                <a:latin typeface="Georgia Pro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BEB336-E6E7-4DEC-B1BC-E9166688B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0"/>
            <a:ext cx="11315700" cy="684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1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7F571E-094A-49CD-A5D8-65404557432A}"/>
              </a:ext>
            </a:extLst>
          </p:cNvPr>
          <p:cNvSpPr txBox="1"/>
          <p:nvPr/>
        </p:nvSpPr>
        <p:spPr>
          <a:xfrm>
            <a:off x="0" y="222016"/>
            <a:ext cx="12258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>
                <a:latin typeface="Georgia Pro Black" panose="02040A02050405020203" pitchFamily="18" charset="0"/>
              </a:rPr>
              <a:t>SCC Service-Learning &amp; Civic Engagement: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E233B6-7AA6-4785-B025-DA26FFE63FA3}"/>
              </a:ext>
            </a:extLst>
          </p:cNvPr>
          <p:cNvSpPr txBox="1"/>
          <p:nvPr/>
        </p:nvSpPr>
        <p:spPr>
          <a:xfrm>
            <a:off x="559419" y="1275061"/>
            <a:ext cx="1107316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>
                <a:latin typeface="Georgia Pro" panose="02040502050405020303" pitchFamily="18" charset="0"/>
              </a:rPr>
              <a:t>Pilot in 2014, with full program status and funding in 2015.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>
                <a:latin typeface="Georgia Pro" panose="02040502050405020303" pitchFamily="18" charset="0"/>
              </a:rPr>
              <a:t>Curricular and co-curricular programming.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>
                <a:latin typeface="Georgia Pro" panose="02040502050405020303" pitchFamily="18" charset="0"/>
              </a:rPr>
              <a:t>We are active members of Campus Compact.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>
                <a:latin typeface="Georgia Pro" panose="02040502050405020303" pitchFamily="18" charset="0"/>
              </a:rPr>
              <a:t>We maintain over 30 community and college/university partnerships.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>
                <a:latin typeface="Georgia Pro" panose="02040502050405020303" pitchFamily="18" charset="0"/>
              </a:rPr>
              <a:t>We host two Day of Service events per academic year.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>
                <a:latin typeface="Georgia Pro" panose="02040502050405020303" pitchFamily="18" charset="0"/>
              </a:rPr>
              <a:t>Service-learning class </a:t>
            </a:r>
            <a:r>
              <a:rPr lang="en-US" sz="3400" dirty="0" err="1">
                <a:latin typeface="Georgia Pro" panose="02040502050405020303" pitchFamily="18" charset="0"/>
              </a:rPr>
              <a:t>ompletion</a:t>
            </a:r>
            <a:r>
              <a:rPr lang="en-US" sz="3400" dirty="0">
                <a:latin typeface="Georgia Pro" panose="02040502050405020303" pitchFamily="18" charset="0"/>
              </a:rPr>
              <a:t> rates (92.1%) and pass rates (84.9%) are above the national average (SP20 data).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9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075B48-AAE9-44F1-ABA5-F5886A95AC82}"/>
              </a:ext>
            </a:extLst>
          </p:cNvPr>
          <p:cNvSpPr txBox="1"/>
          <p:nvPr/>
        </p:nvSpPr>
        <p:spPr>
          <a:xfrm>
            <a:off x="178419" y="107302"/>
            <a:ext cx="79512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u="sng" dirty="0">
                <a:latin typeface="Georgia Pro Black" panose="02040A02050405020203" pitchFamily="18" charset="0"/>
              </a:rPr>
              <a:t>About our classes: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4A0A30-3194-4F54-A7D1-D4F4FB8D22F5}"/>
              </a:ext>
            </a:extLst>
          </p:cNvPr>
          <p:cNvSpPr txBox="1">
            <a:spLocks/>
          </p:cNvSpPr>
          <p:nvPr/>
        </p:nvSpPr>
        <p:spPr>
          <a:xfrm>
            <a:off x="0" y="1223483"/>
            <a:ext cx="11631168" cy="63464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eorgia Pro" panose="02040502050405020303" pitchFamily="18" charset="0"/>
              </a:rPr>
              <a:t>We offer an average of 18 sections each semester across the disciplines.</a:t>
            </a:r>
          </a:p>
          <a:p>
            <a:r>
              <a:rPr lang="en-US" dirty="0">
                <a:latin typeface="Georgia Pro" panose="02040502050405020303" pitchFamily="18" charset="0"/>
              </a:rPr>
              <a:t>Students are required to complete 15 hours of service work for each class.</a:t>
            </a:r>
          </a:p>
          <a:p>
            <a:pPr lvl="1"/>
            <a:r>
              <a:rPr lang="en-US" dirty="0">
                <a:latin typeface="Georgia Pro" panose="02040502050405020303" pitchFamily="18" charset="0"/>
              </a:rPr>
              <a:t>What constitutes “service” varies depending on the class.</a:t>
            </a:r>
          </a:p>
          <a:p>
            <a:pPr lvl="1"/>
            <a:r>
              <a:rPr lang="en-US" dirty="0">
                <a:latin typeface="Georgia Pro" panose="02040502050405020303" pitchFamily="18" charset="0"/>
              </a:rPr>
              <a:t>Service-learning classes do not involve “more” work. Rather, the service component should replace some traditional homework and assessments.</a:t>
            </a:r>
          </a:p>
          <a:p>
            <a:r>
              <a:rPr lang="en-US" dirty="0">
                <a:latin typeface="Georgia Pro" panose="02040502050405020303" pitchFamily="18" charset="0"/>
              </a:rPr>
              <a:t>Various types of paperwork are required.</a:t>
            </a:r>
          </a:p>
          <a:p>
            <a:pPr lvl="1"/>
            <a:r>
              <a:rPr lang="en-US" dirty="0">
                <a:latin typeface="Georgia Pro" panose="02040502050405020303" pitchFamily="18" charset="0"/>
              </a:rPr>
              <a:t>All students sign a liability/media/COVID-19 release.</a:t>
            </a:r>
          </a:p>
          <a:p>
            <a:pPr lvl="1"/>
            <a:r>
              <a:rPr lang="en-US" dirty="0">
                <a:latin typeface="Georgia Pro" panose="02040502050405020303" pitchFamily="18" charset="0"/>
              </a:rPr>
              <a:t>Students who complete projects for an organization fill out contracts and activity logs.</a:t>
            </a:r>
          </a:p>
          <a:p>
            <a:r>
              <a:rPr lang="en-US" dirty="0">
                <a:latin typeface="Georgia Pro" panose="02040502050405020303" pitchFamily="18" charset="0"/>
              </a:rPr>
              <a:t>Reflection assignments are key.</a:t>
            </a:r>
          </a:p>
          <a:p>
            <a:r>
              <a:rPr lang="en-US" dirty="0">
                <a:latin typeface="Georgia Pro" panose="02040502050405020303" pitchFamily="18" charset="0"/>
              </a:rPr>
              <a:t>Service-learning classes include a transcript designation, a characteristic unique to SCC.</a:t>
            </a:r>
          </a:p>
          <a:p>
            <a:endParaRPr lang="en-US" sz="3200" dirty="0">
              <a:latin typeface="Georgia Pro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6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2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B555FC-D015-4E41-8E1A-202B48AF7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97710"/>
            <a:ext cx="10905066" cy="286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99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7B90C-225F-4CAC-AB81-BF3ABE0F2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85" y="209009"/>
            <a:ext cx="11030415" cy="1325563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Georgia Pro Black" panose="02040A02050405020203" pitchFamily="18" charset="0"/>
              </a:rPr>
              <a:t>How have classes and programming adjusted since COVID-19?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D445F-F8B6-4106-809D-C46C346BC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09" y="1717288"/>
            <a:ext cx="11954107" cy="4917687"/>
          </a:xfrm>
        </p:spPr>
        <p:txBody>
          <a:bodyPr/>
          <a:lstStyle/>
          <a:p>
            <a:r>
              <a:rPr lang="en-US" dirty="0">
                <a:latin typeface="Georgia Pro" panose="02040502050405020303" pitchFamily="18" charset="0"/>
              </a:rPr>
              <a:t>With a few exceptions, service-learning classes this semester are in a virtual or remote online format.</a:t>
            </a:r>
          </a:p>
          <a:p>
            <a:r>
              <a:rPr lang="en-US" dirty="0">
                <a:latin typeface="Georgia Pro" panose="02040502050405020303" pitchFamily="18" charset="0"/>
              </a:rPr>
              <a:t>Instructors and students are encouraged to “think outside the box” with course projects--there are many ways to engage.</a:t>
            </a:r>
          </a:p>
          <a:p>
            <a:r>
              <a:rPr lang="en-US" dirty="0">
                <a:latin typeface="Georgia Pro" panose="02040502050405020303" pitchFamily="18" charset="0"/>
              </a:rPr>
              <a:t>All service-learning classes allow for virtual/remote/low-to-no-contact project options, with some in-person volunteering opportunities.</a:t>
            </a:r>
          </a:p>
          <a:p>
            <a:r>
              <a:rPr lang="en-US" dirty="0">
                <a:latin typeface="Georgia Pro" panose="02040502050405020303" pitchFamily="18" charset="0"/>
              </a:rPr>
              <a:t>Students who do choose to pursue in-person projects must abide by CDC guidelines (i.e. physical distancing and wearing masks).</a:t>
            </a:r>
          </a:p>
          <a:p>
            <a:r>
              <a:rPr lang="en-US" dirty="0">
                <a:latin typeface="Georgia Pro" panose="02040502050405020303" pitchFamily="18" charset="0"/>
              </a:rPr>
              <a:t>Instead of the usual Day of Service event, SCC community members will be able to participate in a “Week of Service” virtual/remote event at the end of October (details forthcoming!).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3508</TotalTime>
  <Words>1027</Words>
  <Application>Microsoft Office PowerPoint</Application>
  <PresentationFormat>Widescreen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Georgia</vt:lpstr>
      <vt:lpstr>Georgia Pro</vt:lpstr>
      <vt:lpstr>Georgia Pro Black</vt:lpstr>
      <vt:lpstr>Office Theme</vt:lpstr>
      <vt:lpstr>Civic Engagement in the Wake of 2020 Democracy Days September 16, 2020</vt:lpstr>
      <vt:lpstr>PowerPoint Presentation</vt:lpstr>
      <vt:lpstr>“Civic engagement means working to make a difference in the civic life of our communities and developing the combination of knowledge, skills, values and motivation to make that difference. It means promoting the quality of life in a community, through both political and non-political processes.”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have classes and programming adjusted since COVID-19?</vt:lpstr>
      <vt:lpstr>Outcomes of Service-Learning Projects</vt:lpstr>
      <vt:lpstr>Question 1: Please introduce yourselves. Why is this work important to you, and why is it important to continue this work, despite the restrictions we face due to the pandemic?  </vt:lpstr>
      <vt:lpstr>What projects are classes pursuing?</vt:lpstr>
      <vt:lpstr>PowerPoint Presentation</vt:lpstr>
      <vt:lpstr>Question 2: What are some examples of civic engagement and activism that can be done safely in a remote, low-to-no-contact and/or virtual context, whether as part of a class or outside of class?  </vt:lpstr>
      <vt:lpstr>Question 3: How can we connect efforts within our own communities with larger (regional, national, and international) issues and current events? Why is this important?   </vt:lpstr>
      <vt:lpstr>Question 4: How can we best “take the learning with us” once we leave the classroom and/or complete a particular project?   </vt:lpstr>
      <vt:lpstr>Question 5: What advice, encouragement, etc, do you have for students and faculty interested in undertaking service-learning and civic engagement in their classes, but are unsure of how to approach it in this climate?    </vt:lpstr>
      <vt:lpstr>Any questions?   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Bryonie Carter</dc:creator>
  <cp:lastModifiedBy>Bryonie Carter</cp:lastModifiedBy>
  <cp:revision>57</cp:revision>
  <dcterms:created xsi:type="dcterms:W3CDTF">2019-11-07T14:27:34Z</dcterms:created>
  <dcterms:modified xsi:type="dcterms:W3CDTF">2020-09-16T16:15:41Z</dcterms:modified>
</cp:coreProperties>
</file>